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Helvetica Neue" panose="02000503000000020004" pitchFamily="2"/>
      <p:regular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SMART Power </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4"/>
            <a:ext cx="11685104" cy="5190693"/>
          </a:xfrm>
          <a:prstGeom prst="rect">
            <a:avLst/>
          </a:prstGeom>
          <a:noFill/>
          <a:ln>
            <a:noFill/>
          </a:ln>
        </p:spPr>
        <p:txBody>
          <a:bodyPr spcFirstLastPara="1" wrap="square" lIns="91425" tIns="45700" rIns="91425" bIns="45700" anchor="t" anchorCtr="0">
            <a:noAutofit/>
          </a:bodyPr>
          <a:lstStyle/>
          <a:p>
            <a:pPr lvl="0">
              <a:lnSpc>
                <a:spcPct val="90000"/>
              </a:lnSpc>
              <a:buSzPts val="2800"/>
            </a:pPr>
            <a:r>
              <a:rPr lang="en-CA" sz="2800" dirty="0">
                <a:latin typeface="Century Gothic" panose="020B0502020202020204" pitchFamily="34" charset="0"/>
                <a:sym typeface="Calibri"/>
              </a:rPr>
              <a:t>Who’s your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The target market for this type of demand forecasting is targeted to companies in the electrical utility industry in Ontario, but can be scaled to other regions with growth. The primary candidate would be the crown corporate, IESO, who is responsible for operating the electricity market for Ontario. Secondary targets are licensed energy retailers in the natural gas, renewables and nuclear power industries. This data would be marketable because load forecasts provide insight for workforce hiring, equipment maintenance scheduling and to reduce overgeneration.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2800" dirty="0">
                <a:latin typeface="Century Gothic" panose="020B0502020202020204" pitchFamily="34" charset="0"/>
                <a:sym typeface="Calibri"/>
              </a:rPr>
              <a:t>What’s the size of the target market</a:t>
            </a:r>
            <a:r>
              <a:rPr lang="en-CA" sz="2800" dirty="0">
                <a:sym typeface="Calibri"/>
              </a:rPr>
              <a:t>?</a:t>
            </a:r>
          </a:p>
          <a:p>
            <a:pPr lvl="0">
              <a:lnSpc>
                <a:spcPct val="90000"/>
              </a:lnSpc>
              <a:buSzPts val="2800"/>
            </a:pPr>
            <a:r>
              <a:rPr lang="en-CA" sz="1800" dirty="0">
                <a:latin typeface="Century Gothic" panose="020B0502020202020204" pitchFamily="34" charset="0"/>
                <a:sym typeface="Calibri"/>
              </a:rPr>
              <a:t>In the past, system operators have benefited from $2 – 4 million in immediate cost savings from improving their electrical demand forecasting. The cascading effect from integration cost savings and improved asset management could add $100 – 200k to the market size. </a:t>
            </a:r>
          </a:p>
          <a:p>
            <a:pPr lvl="0">
              <a:lnSpc>
                <a:spcPct val="90000"/>
              </a:lnSpc>
              <a:buSzPts val="2800"/>
            </a:pPr>
            <a:endParaRPr lang="en-CA" sz="1800" dirty="0">
              <a:latin typeface="Century Gothic" panose="020B0502020202020204" pitchFamily="34" charset="0"/>
              <a:sym typeface="Calibri"/>
            </a:endParaRPr>
          </a:p>
          <a:p>
            <a:pPr lvl="0">
              <a:lnSpc>
                <a:spcPct val="90000"/>
              </a:lnSpc>
              <a:buSzPts val="2800"/>
            </a:pPr>
            <a:r>
              <a:rPr lang="en-CA" sz="1800" dirty="0">
                <a:latin typeface="Century Gothic" panose="020B0502020202020204" pitchFamily="34" charset="0"/>
                <a:sym typeface="Calibri"/>
              </a:rPr>
              <a:t>An estimated initial market size could be between $100k - $500k with the introduction of the IESO as the primary customer. This size is expected to grow with the addition of forecasting new regions as well as extending the service to Licensed Active Retailer customer base. </a:t>
            </a:r>
          </a:p>
          <a:p>
            <a:pPr lvl="0">
              <a:lnSpc>
                <a:spcPct val="90000"/>
              </a:lnSpc>
              <a:buSzPts val="2800"/>
            </a:pPr>
            <a:endParaRPr lang="en-CA" sz="1800" dirty="0">
              <a:latin typeface="Century Gothic" panose="020B0502020202020204" pitchFamily="34" charset="0"/>
              <a:sym typeface="Calibri"/>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BUSINESS MODEL </a:t>
            </a:r>
            <a:endParaRPr sz="4000" i="0" u="none" strike="noStrike" cap="none">
              <a:solidFill>
                <a:schemeClr val="lt1"/>
              </a:solidFill>
              <a:latin typeface="Roboto"/>
              <a:ea typeface="Roboto"/>
              <a:cs typeface="Roboto"/>
              <a:sym typeface="Roboto"/>
            </a:endParaRPr>
          </a:p>
        </p:txBody>
      </p:sp>
      <p:pic>
        <p:nvPicPr>
          <p:cNvPr id="1028" name="Picture 4">
            <a:extLst>
              <a:ext uri="{FF2B5EF4-FFF2-40B4-BE49-F238E27FC236}">
                <a16:creationId xmlns:a16="http://schemas.microsoft.com/office/drawing/2014/main" id="{4695C0F4-46D7-4E54-8935-92107961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59" y="1343701"/>
            <a:ext cx="7170013" cy="52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12" name="Google Shape;112;p6"/>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dirty="0">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Describe the technical roadmap of your solution ...</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801BB4D6-D559-4A1A-AC6A-0CD927FDDD9A}"/>
              </a:ext>
            </a:extLst>
          </p:cNvPr>
          <p:cNvSpPr/>
          <p:nvPr/>
        </p:nvSpPr>
        <p:spPr>
          <a:xfrm>
            <a:off x="448734" y="2570985"/>
            <a:ext cx="745066" cy="44873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Dataset</a:t>
            </a:r>
          </a:p>
        </p:txBody>
      </p:sp>
      <p:cxnSp>
        <p:nvCxnSpPr>
          <p:cNvPr id="4" name="Straight Arrow Connector 3">
            <a:extLst>
              <a:ext uri="{FF2B5EF4-FFF2-40B4-BE49-F238E27FC236}">
                <a16:creationId xmlns:a16="http://schemas.microsoft.com/office/drawing/2014/main" id="{C7E168FD-5C75-4F4C-B965-1AD3189EF2D9}"/>
              </a:ext>
            </a:extLst>
          </p:cNvPr>
          <p:cNvCxnSpPr>
            <a:stCxn id="2" idx="3"/>
          </p:cNvCxnSpPr>
          <p:nvPr/>
        </p:nvCxnSpPr>
        <p:spPr>
          <a:xfrm flipV="1">
            <a:off x="1193800" y="2794000"/>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66F6D6-F360-4819-9D21-9C93F85F690B}"/>
              </a:ext>
            </a:extLst>
          </p:cNvPr>
          <p:cNvSpPr/>
          <p:nvPr/>
        </p:nvSpPr>
        <p:spPr>
          <a:xfrm>
            <a:off x="1600200" y="2463621"/>
            <a:ext cx="984345" cy="59284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Eliminate Missing Values</a:t>
            </a:r>
          </a:p>
        </p:txBody>
      </p:sp>
      <p:cxnSp>
        <p:nvCxnSpPr>
          <p:cNvPr id="8" name="Straight Arrow Connector 7">
            <a:extLst>
              <a:ext uri="{FF2B5EF4-FFF2-40B4-BE49-F238E27FC236}">
                <a16:creationId xmlns:a16="http://schemas.microsoft.com/office/drawing/2014/main" id="{26C88558-2DDE-4D6F-8C1A-D8AFEFA1CA91}"/>
              </a:ext>
            </a:extLst>
          </p:cNvPr>
          <p:cNvCxnSpPr/>
          <p:nvPr/>
        </p:nvCxnSpPr>
        <p:spPr>
          <a:xfrm flipV="1">
            <a:off x="2584545" y="2794000"/>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DE5F59-62F5-46E2-842B-D460977936DE}"/>
              </a:ext>
            </a:extLst>
          </p:cNvPr>
          <p:cNvSpPr/>
          <p:nvPr/>
        </p:nvSpPr>
        <p:spPr>
          <a:xfrm>
            <a:off x="2990945" y="2463621"/>
            <a:ext cx="1022255" cy="6182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Normalize Data</a:t>
            </a:r>
          </a:p>
        </p:txBody>
      </p:sp>
      <p:cxnSp>
        <p:nvCxnSpPr>
          <p:cNvPr id="10" name="Straight Arrow Connector 9">
            <a:extLst>
              <a:ext uri="{FF2B5EF4-FFF2-40B4-BE49-F238E27FC236}">
                <a16:creationId xmlns:a16="http://schemas.microsoft.com/office/drawing/2014/main" id="{F5DEAD57-AEDF-4A78-A499-2B5969B1897E}"/>
              </a:ext>
            </a:extLst>
          </p:cNvPr>
          <p:cNvCxnSpPr>
            <a:cxnSpLocks/>
          </p:cNvCxnSpPr>
          <p:nvPr/>
        </p:nvCxnSpPr>
        <p:spPr>
          <a:xfrm rot="5400000" flipV="1">
            <a:off x="3299548" y="3281509"/>
            <a:ext cx="406400" cy="13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4D66C5F-375C-472F-9AA5-9FE615F16ECA}"/>
              </a:ext>
            </a:extLst>
          </p:cNvPr>
          <p:cNvSpPr/>
          <p:nvPr/>
        </p:nvSpPr>
        <p:spPr>
          <a:xfrm>
            <a:off x="3138558" y="3485385"/>
            <a:ext cx="727028" cy="7270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Split Data</a:t>
            </a:r>
          </a:p>
        </p:txBody>
      </p:sp>
      <p:pic>
        <p:nvPicPr>
          <p:cNvPr id="2052" name="Picture 4" descr="Image result for training icon">
            <a:extLst>
              <a:ext uri="{FF2B5EF4-FFF2-40B4-BE49-F238E27FC236}">
                <a16:creationId xmlns:a16="http://schemas.microsoft.com/office/drawing/2014/main" id="{DD77E82B-7A92-4E51-8E69-5D4BC10A7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22" y="3916651"/>
            <a:ext cx="800735" cy="80073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A60F9263-DC36-428A-9CB0-1FE4F00299A1}"/>
              </a:ext>
            </a:extLst>
          </p:cNvPr>
          <p:cNvCxnSpPr>
            <a:cxnSpLocks/>
            <a:stCxn id="5" idx="2"/>
          </p:cNvCxnSpPr>
          <p:nvPr/>
        </p:nvCxnSpPr>
        <p:spPr>
          <a:xfrm flipH="1">
            <a:off x="2637557" y="3848899"/>
            <a:ext cx="501001" cy="2659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9BFAAC-EDC1-4AE5-A98C-D78CE7ED9EE7}"/>
              </a:ext>
            </a:extLst>
          </p:cNvPr>
          <p:cNvSpPr txBox="1"/>
          <p:nvPr/>
        </p:nvSpPr>
        <p:spPr>
          <a:xfrm>
            <a:off x="1737878" y="3754872"/>
            <a:ext cx="1049867" cy="307777"/>
          </a:xfrm>
          <a:prstGeom prst="rect">
            <a:avLst/>
          </a:prstGeom>
          <a:noFill/>
        </p:spPr>
        <p:txBody>
          <a:bodyPr wrap="square" rtlCol="0">
            <a:spAutoFit/>
          </a:bodyPr>
          <a:lstStyle/>
          <a:p>
            <a:r>
              <a:rPr lang="en-CA" dirty="0"/>
              <a:t>Train Data</a:t>
            </a:r>
          </a:p>
        </p:txBody>
      </p:sp>
      <p:pic>
        <p:nvPicPr>
          <p:cNvPr id="2056" name="Picture 8" descr="Image result for decision tree regression icon">
            <a:extLst>
              <a:ext uri="{FF2B5EF4-FFF2-40B4-BE49-F238E27FC236}">
                <a16:creationId xmlns:a16="http://schemas.microsoft.com/office/drawing/2014/main" id="{F2ADD176-0F69-4742-A10D-D106B245E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23" y="5008916"/>
            <a:ext cx="1276699" cy="104345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CD719262-1643-48EB-B1D1-56AAE958319B}"/>
              </a:ext>
            </a:extLst>
          </p:cNvPr>
          <p:cNvCxnSpPr>
            <a:cxnSpLocks/>
          </p:cNvCxnSpPr>
          <p:nvPr/>
        </p:nvCxnSpPr>
        <p:spPr>
          <a:xfrm flipV="1">
            <a:off x="1312333" y="4602844"/>
            <a:ext cx="575733" cy="5526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01AA27-E406-4F3C-8664-FA7CBB1C6990}"/>
              </a:ext>
            </a:extLst>
          </p:cNvPr>
          <p:cNvSpPr txBox="1"/>
          <p:nvPr/>
        </p:nvSpPr>
        <p:spPr>
          <a:xfrm>
            <a:off x="201071" y="4586951"/>
            <a:ext cx="1325731" cy="646331"/>
          </a:xfrm>
          <a:prstGeom prst="rect">
            <a:avLst/>
          </a:prstGeom>
          <a:noFill/>
        </p:spPr>
        <p:txBody>
          <a:bodyPr wrap="square" rtlCol="0">
            <a:spAutoFit/>
          </a:bodyPr>
          <a:lstStyle/>
          <a:p>
            <a:r>
              <a:rPr lang="en-CA" sz="1200" dirty="0"/>
              <a:t>Boosted Decision Tree Regression</a:t>
            </a:r>
          </a:p>
        </p:txBody>
      </p:sp>
      <p:cxnSp>
        <p:nvCxnSpPr>
          <p:cNvPr id="31" name="Straight Arrow Connector 30">
            <a:extLst>
              <a:ext uri="{FF2B5EF4-FFF2-40B4-BE49-F238E27FC236}">
                <a16:creationId xmlns:a16="http://schemas.microsoft.com/office/drawing/2014/main" id="{270BDDB5-C553-4501-9726-A525257611D4}"/>
              </a:ext>
            </a:extLst>
          </p:cNvPr>
          <p:cNvCxnSpPr>
            <a:cxnSpLocks/>
          </p:cNvCxnSpPr>
          <p:nvPr/>
        </p:nvCxnSpPr>
        <p:spPr>
          <a:xfrm>
            <a:off x="2584545" y="4615931"/>
            <a:ext cx="203200" cy="530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descr="Image result for score model icon">
            <a:extLst>
              <a:ext uri="{FF2B5EF4-FFF2-40B4-BE49-F238E27FC236}">
                <a16:creationId xmlns:a16="http://schemas.microsoft.com/office/drawing/2014/main" id="{B82D56A7-BB48-4C36-AFDF-300F92113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350" y="5125344"/>
            <a:ext cx="552416" cy="5524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5B73071-6AB6-4ED6-9A75-B66C6CC89C25}"/>
              </a:ext>
            </a:extLst>
          </p:cNvPr>
          <p:cNvSpPr txBox="1"/>
          <p:nvPr/>
        </p:nvSpPr>
        <p:spPr>
          <a:xfrm>
            <a:off x="2584545" y="5805070"/>
            <a:ext cx="1089989" cy="276999"/>
          </a:xfrm>
          <a:prstGeom prst="rect">
            <a:avLst/>
          </a:prstGeom>
          <a:noFill/>
        </p:spPr>
        <p:txBody>
          <a:bodyPr wrap="square" rtlCol="0">
            <a:spAutoFit/>
          </a:bodyPr>
          <a:lstStyle/>
          <a:p>
            <a:r>
              <a:rPr lang="en-CA" sz="1200" dirty="0"/>
              <a:t>Score Model</a:t>
            </a:r>
          </a:p>
        </p:txBody>
      </p:sp>
      <p:cxnSp>
        <p:nvCxnSpPr>
          <p:cNvPr id="37" name="Straight Arrow Connector 36">
            <a:extLst>
              <a:ext uri="{FF2B5EF4-FFF2-40B4-BE49-F238E27FC236}">
                <a16:creationId xmlns:a16="http://schemas.microsoft.com/office/drawing/2014/main" id="{C40B34A7-F8C8-4B0B-A99A-100AC8ADFACC}"/>
              </a:ext>
            </a:extLst>
          </p:cNvPr>
          <p:cNvCxnSpPr>
            <a:cxnSpLocks/>
          </p:cNvCxnSpPr>
          <p:nvPr/>
        </p:nvCxnSpPr>
        <p:spPr>
          <a:xfrm flipH="1">
            <a:off x="3334036" y="4231246"/>
            <a:ext cx="168036" cy="9031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CCC403-C2E6-41E5-8DD3-07288B4C69D1}"/>
              </a:ext>
            </a:extLst>
          </p:cNvPr>
          <p:cNvCxnSpPr>
            <a:cxnSpLocks/>
            <a:stCxn id="2060" idx="3"/>
          </p:cNvCxnSpPr>
          <p:nvPr/>
        </p:nvCxnSpPr>
        <p:spPr>
          <a:xfrm>
            <a:off x="3414766" y="5401552"/>
            <a:ext cx="54707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evaluate icon">
            <a:extLst>
              <a:ext uri="{FF2B5EF4-FFF2-40B4-BE49-F238E27FC236}">
                <a16:creationId xmlns:a16="http://schemas.microsoft.com/office/drawing/2014/main" id="{92312C44-85F7-43F4-8DEA-0CDCE196D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926" y="5155486"/>
            <a:ext cx="472693" cy="5222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516D91-8C8B-47E4-93E3-4E6ED8FBF634}"/>
              </a:ext>
            </a:extLst>
          </p:cNvPr>
          <p:cNvSpPr txBox="1"/>
          <p:nvPr/>
        </p:nvSpPr>
        <p:spPr>
          <a:xfrm>
            <a:off x="3857886" y="5809821"/>
            <a:ext cx="781342" cy="276999"/>
          </a:xfrm>
          <a:prstGeom prst="rect">
            <a:avLst/>
          </a:prstGeom>
          <a:noFill/>
        </p:spPr>
        <p:txBody>
          <a:bodyPr wrap="square" rtlCol="0">
            <a:spAutoFit/>
          </a:bodyPr>
          <a:lstStyle/>
          <a:p>
            <a:r>
              <a:rPr lang="en-CA" sz="1200" dirty="0"/>
              <a:t>Evaluate</a:t>
            </a:r>
          </a:p>
        </p:txBody>
      </p:sp>
      <p:sp>
        <p:nvSpPr>
          <p:cNvPr id="19" name="TextBox 18">
            <a:extLst>
              <a:ext uri="{FF2B5EF4-FFF2-40B4-BE49-F238E27FC236}">
                <a16:creationId xmlns:a16="http://schemas.microsoft.com/office/drawing/2014/main" id="{66265684-3FCE-4533-B209-2B2DF2DA3B26}"/>
              </a:ext>
            </a:extLst>
          </p:cNvPr>
          <p:cNvSpPr txBox="1"/>
          <p:nvPr/>
        </p:nvSpPr>
        <p:spPr>
          <a:xfrm>
            <a:off x="4776186" y="2210540"/>
            <a:ext cx="7209335" cy="2677656"/>
          </a:xfrm>
          <a:prstGeom prst="rect">
            <a:avLst/>
          </a:prstGeom>
          <a:noFill/>
        </p:spPr>
        <p:txBody>
          <a:bodyPr wrap="square" rtlCol="0" anchor="t">
            <a:spAutoFit/>
          </a:bodyPr>
          <a:lstStyle/>
          <a:p>
            <a:pPr marL="285750" indent="-285750">
              <a:buFont typeface="Arial" panose="020B0604020202020204" pitchFamily="34" charset="0"/>
              <a:buChar char="•"/>
            </a:pPr>
            <a:r>
              <a:rPr lang="en-CA" dirty="0"/>
              <a:t>The solution can be implemented into a web-based platform, where users may access it</a:t>
            </a:r>
          </a:p>
          <a:p>
            <a:pPr marL="285750" indent="-285750">
              <a:buFont typeface="Arial" panose="020B0604020202020204" pitchFamily="34" charset="0"/>
              <a:buChar char="•"/>
            </a:pPr>
            <a:r>
              <a:rPr lang="en-CA" dirty="0"/>
              <a:t>The model uses the shown architecture with the following sample data needed:</a:t>
            </a:r>
          </a:p>
          <a:p>
            <a:pPr marL="285750" lvl="1" indent="-285750">
              <a:buFont typeface="Arial" panose="020B0604020202020204" pitchFamily="34" charset="0"/>
              <a:buChar char="•"/>
            </a:pPr>
            <a:endParaRPr lang="en-CA" dirty="0"/>
          </a:p>
          <a:p>
            <a:pPr marL="285750" lvl="4"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This information is provided hourly, for free, on the IESO and </a:t>
            </a:r>
            <a:r>
              <a:rPr lang="en-CA" dirty="0" err="1"/>
              <a:t>StatsCanada</a:t>
            </a:r>
            <a:r>
              <a:rPr lang="en-CA" dirty="0"/>
              <a:t> websites which make it a sustainable source for this solution.</a:t>
            </a:r>
          </a:p>
          <a:p>
            <a:pPr marL="285750" indent="-285750">
              <a:buFont typeface="Arial" panose="020B0604020202020204" pitchFamily="34" charset="0"/>
              <a:buChar char="•"/>
            </a:pPr>
            <a:r>
              <a:rPr lang="en-CA" dirty="0"/>
              <a:t>The current model uses a 99 Boost Decision Tree Regression to fit the residual of the nodes that precede it, thus improving accuracy with some small risk of less coverage</a:t>
            </a:r>
          </a:p>
          <a:p>
            <a:pPr marL="285750" indent="-285750">
              <a:buFont typeface="Arial" panose="020B0604020202020204" pitchFamily="34" charset="0"/>
              <a:buChar char="•"/>
            </a:pPr>
            <a:r>
              <a:rPr lang="en-CA" dirty="0"/>
              <a:t>The solution is built in Microsoft Azure Machine Learning Studios for concept generation and will be cloned in Python to use its open source libraries</a:t>
            </a:r>
          </a:p>
          <a:p>
            <a:endParaRPr lang="en-CA" dirty="0"/>
          </a:p>
        </p:txBody>
      </p:sp>
      <p:sp>
        <p:nvSpPr>
          <p:cNvPr id="22" name="TextBox 21">
            <a:extLst>
              <a:ext uri="{FF2B5EF4-FFF2-40B4-BE49-F238E27FC236}">
                <a16:creationId xmlns:a16="http://schemas.microsoft.com/office/drawing/2014/main" id="{E83C6746-6CCA-44EB-8075-C636F12CE3FC}"/>
              </a:ext>
            </a:extLst>
          </p:cNvPr>
          <p:cNvSpPr txBox="1"/>
          <p:nvPr/>
        </p:nvSpPr>
        <p:spPr>
          <a:xfrm>
            <a:off x="4639228" y="2856410"/>
            <a:ext cx="7395656" cy="400110"/>
          </a:xfrm>
          <a:prstGeom prst="rect">
            <a:avLst/>
          </a:prstGeom>
          <a:noFill/>
        </p:spPr>
        <p:txBody>
          <a:bodyPr wrap="square" rtlCol="0">
            <a:spAutoFit/>
          </a:bodyPr>
          <a:lstStyle/>
          <a:p>
            <a:r>
              <a:rPr lang="en-CA" sz="2000" dirty="0"/>
              <a:t>[</a:t>
            </a:r>
            <a:r>
              <a:rPr lang="en-CA" sz="1100" dirty="0"/>
              <a:t>Date, Hour, Temperature, Dew Point, Relative Humidity, Wind Speed, </a:t>
            </a:r>
            <a:r>
              <a:rPr lang="en-CA" sz="1100" dirty="0" err="1"/>
              <a:t>Sample_Region</a:t>
            </a:r>
            <a:r>
              <a:rPr lang="en-CA" sz="1100" dirty="0"/>
              <a:t>, Forecast Difference, Price</a:t>
            </a:r>
            <a:r>
              <a:rPr lang="en-CA" sz="2000" dirty="0"/>
              <a:t>]</a:t>
            </a: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2065</TotalTime>
  <Words>1167</Words>
  <Application>Microsoft Office PowerPoint</Application>
  <PresentationFormat>Widescreen</PresentationFormat>
  <Paragraphs>101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Helvetica Neue</vt:lpstr>
      <vt:lpstr>Roboto</vt:lpstr>
      <vt:lpstr>Century Gothic</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44</cp:revision>
  <dcterms:modified xsi:type="dcterms:W3CDTF">2020-02-28T21:34:35Z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